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59" r:id="rId4"/>
    <p:sldId id="275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3" r:id="rId13"/>
    <p:sldId id="285" r:id="rId14"/>
    <p:sldId id="286" r:id="rId15"/>
    <p:sldId id="287" r:id="rId16"/>
    <p:sldId id="288" r:id="rId17"/>
    <p:sldId id="289" r:id="rId18"/>
    <p:sldId id="290" r:id="rId19"/>
    <p:sldId id="292" r:id="rId20"/>
    <p:sldId id="291" r:id="rId21"/>
    <p:sldId id="294" r:id="rId22"/>
    <p:sldId id="295" r:id="rId23"/>
    <p:sldId id="263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Rubik" panose="020B0604020202020204" charset="-79"/>
      <p:regular r:id="rId27"/>
      <p:bold r:id="rId28"/>
      <p:italic r:id="rId29"/>
      <p:boldItalic r:id="rId30"/>
    </p:embeddedFont>
    <p:embeddedFont>
      <p:font typeface="Rubik Light" panose="020B0604020202020204" charset="-79"/>
      <p:regular r:id="rId31"/>
      <p:bold r:id="rId32"/>
      <p:italic r:id="rId33"/>
      <p:boldItalic r:id="rId34"/>
    </p:embeddedFont>
    <p:embeddedFont>
      <p:font typeface="Rubik Medium" panose="020B0604020202020204" charset="-79"/>
      <p:regular r:id="rId35"/>
      <p:bold r:id="rId36"/>
      <p:italic r:id="rId37"/>
      <p:boldItalic r:id="rId38"/>
    </p:embeddedFont>
    <p:embeddedFont>
      <p:font typeface="Rubik SemiBold" panose="020B0604020202020204" charset="-79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191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777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602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484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106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272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204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39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493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98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001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119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103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20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809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331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76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937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13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619020" y="1154556"/>
            <a:ext cx="5368550" cy="16619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Final Project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Membuat Data Warehouse Untuk Client ID/X Partners</a:t>
            </a:r>
            <a:endParaRPr sz="32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19020" y="3060975"/>
            <a:ext cx="43920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Engineer</a:t>
            </a:r>
            <a:endParaRPr sz="25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19020" y="3630375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Destira Kartika Rahmadhiyanty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35B8B-F0A5-36C2-664C-6734A677D4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9" t="20966" r="915" b="17174"/>
          <a:stretch/>
        </p:blipFill>
        <p:spPr>
          <a:xfrm>
            <a:off x="2305050" y="285750"/>
            <a:ext cx="1847851" cy="442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2541A7-6D8A-9694-20D2-C0B65DA1D06D}"/>
              </a:ext>
            </a:extLst>
          </p:cNvPr>
          <p:cNvSpPr/>
          <p:nvPr/>
        </p:nvSpPr>
        <p:spPr>
          <a:xfrm>
            <a:off x="1353671" y="2507673"/>
            <a:ext cx="6454448" cy="22122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7;p16">
            <a:extLst>
              <a:ext uri="{FF2B5EF4-FFF2-40B4-BE49-F238E27FC236}">
                <a16:creationId xmlns:a16="http://schemas.microsoft.com/office/drawing/2014/main" id="{846CC989-88FF-4095-583E-C71F38EBC474}"/>
              </a:ext>
            </a:extLst>
          </p:cNvPr>
          <p:cNvSpPr txBox="1"/>
          <p:nvPr/>
        </p:nvSpPr>
        <p:spPr>
          <a:xfrm>
            <a:off x="2760790" y="4719918"/>
            <a:ext cx="340810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8. Isi database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DWH_Project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4" name="Google Shape;97;p16">
            <a:extLst>
              <a:ext uri="{FF2B5EF4-FFF2-40B4-BE49-F238E27FC236}">
                <a16:creationId xmlns:a16="http://schemas.microsoft.com/office/drawing/2014/main" id="{9A1FC457-1849-3736-C449-53622CE24E3C}"/>
              </a:ext>
            </a:extLst>
          </p:cNvPr>
          <p:cNvSpPr txBox="1"/>
          <p:nvPr/>
        </p:nvSpPr>
        <p:spPr>
          <a:xfrm>
            <a:off x="794712" y="1847431"/>
            <a:ext cx="349868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Berikut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merupakan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isi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dari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database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DWH_Project</a:t>
            </a:r>
            <a:endParaRPr lang="en-US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77100D2-3C20-4641-24F6-A917D068CCA6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Database Warehouse 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DWH_Project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8B206A-8E83-CB8F-8B89-905A52029FDD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2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4A3AD4-C7B2-225B-8248-A1A8031CFC2B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12734-3D81-6A3A-E830-A72054FB97DD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8AD416F-BB63-5DB6-9201-E12A6C16E3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31" t="13235" r="43594" b="64028"/>
          <a:stretch/>
        </p:blipFill>
        <p:spPr>
          <a:xfrm>
            <a:off x="1402645" y="2566972"/>
            <a:ext cx="2914649" cy="1169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113B7E-5E1E-2184-4D9B-8C8350B968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86" t="12916" r="43438" b="70413"/>
          <a:stretch/>
        </p:blipFill>
        <p:spPr>
          <a:xfrm>
            <a:off x="1402645" y="3814303"/>
            <a:ext cx="2914649" cy="85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C6F0C6-0A10-C8CC-1284-5D42330E42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87" t="13355" r="43438" b="72917"/>
          <a:stretch/>
        </p:blipFill>
        <p:spPr>
          <a:xfrm>
            <a:off x="4826704" y="2566972"/>
            <a:ext cx="2914649" cy="70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483F7F-5C46-D941-B636-20F331DB8F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765" t="12498" r="43360" b="62222"/>
          <a:stretch/>
        </p:blipFill>
        <p:spPr>
          <a:xfrm>
            <a:off x="4826705" y="3371469"/>
            <a:ext cx="2914649" cy="130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44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7;p16">
            <a:extLst>
              <a:ext uri="{FF2B5EF4-FFF2-40B4-BE49-F238E27FC236}">
                <a16:creationId xmlns:a16="http://schemas.microsoft.com/office/drawing/2014/main" id="{846CC989-88FF-4095-583E-C71F38EBC474}"/>
              </a:ext>
            </a:extLst>
          </p:cNvPr>
          <p:cNvSpPr txBox="1"/>
          <p:nvPr/>
        </p:nvSpPr>
        <p:spPr>
          <a:xfrm>
            <a:off x="5014643" y="3186834"/>
            <a:ext cx="340810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9.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Membuat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connection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dengan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database yang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ada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pada SQL Server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7;p16">
                <a:extLst>
                  <a:ext uri="{FF2B5EF4-FFF2-40B4-BE49-F238E27FC236}">
                    <a16:creationId xmlns:a16="http://schemas.microsoft.com/office/drawing/2014/main" id="{9A1FC457-1849-3736-C449-53622CE24E3C}"/>
                  </a:ext>
                </a:extLst>
              </p:cNvPr>
              <p:cNvSpPr txBox="1"/>
              <p:nvPr/>
            </p:nvSpPr>
            <p:spPr>
              <a:xfrm>
                <a:off x="794712" y="1847431"/>
                <a:ext cx="3498681" cy="1477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Langkah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pertama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adalah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membuat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connection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dengan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database source</a:t>
                </a:r>
                <a:r>
                  <a:rPr lang="en-US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dan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database target</a:t>
                </a: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Klik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Metadata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ubik" panose="020B0604020202020204" charset="-79"/>
                        <a:sym typeface="Rubik"/>
                      </a:rPr>
                      <m:t>→</m:t>
                    </m:r>
                  </m:oMath>
                </a14:m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Klik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kanan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Db Connection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ubik" panose="020B0604020202020204" charset="-79"/>
                        <a:sym typeface="Rubik"/>
                      </a:rPr>
                      <m:t>→</m:t>
                    </m:r>
                  </m:oMath>
                </a14:m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Create connection.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endParaRPr>
              </a:p>
            </p:txBody>
          </p:sp>
        </mc:Choice>
        <mc:Fallback xmlns="">
          <p:sp>
            <p:nvSpPr>
              <p:cNvPr id="4" name="Google Shape;97;p16">
                <a:extLst>
                  <a:ext uri="{FF2B5EF4-FFF2-40B4-BE49-F238E27FC236}">
                    <a16:creationId xmlns:a16="http://schemas.microsoft.com/office/drawing/2014/main" id="{9A1FC457-1849-3736-C449-53622CE24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12" y="1847431"/>
                <a:ext cx="3498681" cy="1477297"/>
              </a:xfrm>
              <a:prstGeom prst="rect">
                <a:avLst/>
              </a:prstGeom>
              <a:blipFill>
                <a:blip r:embed="rId5"/>
                <a:stretch>
                  <a:fillRect l="-523" r="-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77100D2-3C20-4641-24F6-A917D068CCA6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Job ETL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Pada Talend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8B206A-8E83-CB8F-8B89-905A52029FDD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3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4A3AD4-C7B2-225B-8248-A1A8031CFC2B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12734-3D81-6A3A-E830-A72054FB97DD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D588B6F-D71E-459F-6AA7-22EE26863D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7" t="9817" r="75081" b="66022"/>
          <a:stretch/>
        </p:blipFill>
        <p:spPr>
          <a:xfrm>
            <a:off x="5608507" y="1847431"/>
            <a:ext cx="2220380" cy="1242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420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7;p16">
            <a:extLst>
              <a:ext uri="{FF2B5EF4-FFF2-40B4-BE49-F238E27FC236}">
                <a16:creationId xmlns:a16="http://schemas.microsoft.com/office/drawing/2014/main" id="{846CC989-88FF-4095-583E-C71F38EBC474}"/>
              </a:ext>
            </a:extLst>
          </p:cNvPr>
          <p:cNvSpPr txBox="1"/>
          <p:nvPr/>
        </p:nvSpPr>
        <p:spPr>
          <a:xfrm>
            <a:off x="4514850" y="4738365"/>
            <a:ext cx="440836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10.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Tampilan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ketika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koneksi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database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berhasil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dilakukan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4" name="Google Shape;97;p16">
            <a:extLst>
              <a:ext uri="{FF2B5EF4-FFF2-40B4-BE49-F238E27FC236}">
                <a16:creationId xmlns:a16="http://schemas.microsoft.com/office/drawing/2014/main" id="{9A1FC457-1849-3736-C449-53622CE24E3C}"/>
              </a:ext>
            </a:extLst>
          </p:cNvPr>
          <p:cNvSpPr txBox="1"/>
          <p:nvPr/>
        </p:nvSpPr>
        <p:spPr>
          <a:xfrm>
            <a:off x="794712" y="1847431"/>
            <a:ext cx="3498681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Selanjutnya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muncul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tampilan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seperti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di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samping</a:t>
            </a:r>
            <a:endParaRPr lang="en-US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Isi DB Type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dengan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“Microsoft SQL Server”.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Isi data-data yang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dibutuhkan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Cek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koneksi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dengan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meng-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klik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Test connection.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Jika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sudah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berhasil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klik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OK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Finish.</a:t>
            </a:r>
          </a:p>
        </p:txBody>
      </p:sp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77100D2-3C20-4641-24F6-A917D068CCA6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Job ETL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Pada Talend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8B206A-8E83-CB8F-8B89-905A52029FDD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3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4A3AD4-C7B2-225B-8248-A1A8031CFC2B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12734-3D81-6A3A-E830-A72054FB97DD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E205B58-EFE2-7DF5-2BB1-2A3A0B69DA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87" r="29687" b="27778"/>
          <a:stretch/>
        </p:blipFill>
        <p:spPr>
          <a:xfrm>
            <a:off x="4861658" y="941822"/>
            <a:ext cx="3714750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31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7;p16">
            <a:extLst>
              <a:ext uri="{FF2B5EF4-FFF2-40B4-BE49-F238E27FC236}">
                <a16:creationId xmlns:a16="http://schemas.microsoft.com/office/drawing/2014/main" id="{846CC989-88FF-4095-583E-C71F38EBC474}"/>
              </a:ext>
            </a:extLst>
          </p:cNvPr>
          <p:cNvSpPr txBox="1"/>
          <p:nvPr/>
        </p:nvSpPr>
        <p:spPr>
          <a:xfrm>
            <a:off x="4745942" y="4752296"/>
            <a:ext cx="406695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11.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Melakukan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retrieve schema pada database Staging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7;p16">
                <a:extLst>
                  <a:ext uri="{FF2B5EF4-FFF2-40B4-BE49-F238E27FC236}">
                    <a16:creationId xmlns:a16="http://schemas.microsoft.com/office/drawing/2014/main" id="{9A1FC457-1849-3736-C449-53622CE24E3C}"/>
                  </a:ext>
                </a:extLst>
              </p:cNvPr>
              <p:cNvSpPr txBox="1"/>
              <p:nvPr/>
            </p:nvSpPr>
            <p:spPr>
              <a:xfrm>
                <a:off x="794712" y="1847431"/>
                <a:ext cx="3498681" cy="1908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Setelah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itu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perlu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dilakukan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retrieve schema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untuk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mengambil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skema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database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dari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SQL SERVER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Klik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kanan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pada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judul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database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ubik" panose="020B0604020202020204" charset="-79"/>
                        <a:sym typeface="Rubik"/>
                      </a:rPr>
                      <m:t>→</m:t>
                    </m:r>
                  </m:oMath>
                </a14:m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Retrieve schema.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Checklist pada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tabel-tabel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yang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ingin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dimunculkan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.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Klik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Finish.</a:t>
                </a:r>
                <a:endParaRPr lang="en-US" dirty="0"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endParaRPr>
              </a:p>
            </p:txBody>
          </p:sp>
        </mc:Choice>
        <mc:Fallback xmlns="">
          <p:sp>
            <p:nvSpPr>
              <p:cNvPr id="4" name="Google Shape;97;p16">
                <a:extLst>
                  <a:ext uri="{FF2B5EF4-FFF2-40B4-BE49-F238E27FC236}">
                    <a16:creationId xmlns:a16="http://schemas.microsoft.com/office/drawing/2014/main" id="{9A1FC457-1849-3736-C449-53622CE24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12" y="1847431"/>
                <a:ext cx="3498681" cy="1908184"/>
              </a:xfrm>
              <a:prstGeom prst="rect">
                <a:avLst/>
              </a:prstGeom>
              <a:blipFill>
                <a:blip r:embed="rId5"/>
                <a:stretch>
                  <a:fillRect l="-523" r="-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77100D2-3C20-4641-24F6-A917D068CCA6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Job ETL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Pada Talend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8B206A-8E83-CB8F-8B89-905A52029FDD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3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4A3AD4-C7B2-225B-8248-A1A8031CFC2B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12734-3D81-6A3A-E830-A72054FB97DD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D05CB13-8B48-7510-B04E-845A6EDE6F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41" t="1183" r="26562" b="30556"/>
          <a:stretch/>
        </p:blipFill>
        <p:spPr>
          <a:xfrm>
            <a:off x="4639866" y="1188573"/>
            <a:ext cx="4279106" cy="3511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519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16">
            <a:extLst>
              <a:ext uri="{FF2B5EF4-FFF2-40B4-BE49-F238E27FC236}">
                <a16:creationId xmlns:a16="http://schemas.microsoft.com/office/drawing/2014/main" id="{9A1FC457-1849-3736-C449-53622CE24E3C}"/>
              </a:ext>
            </a:extLst>
          </p:cNvPr>
          <p:cNvSpPr txBox="1"/>
          <p:nvPr/>
        </p:nvSpPr>
        <p:spPr>
          <a:xfrm>
            <a:off x="794712" y="1847431"/>
            <a:ext cx="349868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Kemudian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hal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sama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dilakukan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membuat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connection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retrieve schema 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pada database target,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yaitu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DWH_Project</a:t>
            </a:r>
            <a:endParaRPr lang="en-US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77100D2-3C20-4641-24F6-A917D068CCA6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Job ETL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Pada Talend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8B206A-8E83-CB8F-8B89-905A52029FDD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3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4A3AD4-C7B2-225B-8248-A1A8031CFC2B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12734-3D81-6A3A-E830-A72054FB97DD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73BBD4-BE1D-BFFF-6223-1FE5ADE15C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97" t="973" r="26562" b="30555"/>
          <a:stretch/>
        </p:blipFill>
        <p:spPr>
          <a:xfrm>
            <a:off x="4647008" y="1174278"/>
            <a:ext cx="4264819" cy="3521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97;p16">
            <a:extLst>
              <a:ext uri="{FF2B5EF4-FFF2-40B4-BE49-F238E27FC236}">
                <a16:creationId xmlns:a16="http://schemas.microsoft.com/office/drawing/2014/main" id="{89C963D3-6FD1-2FA8-9F22-19BFA00BE468}"/>
              </a:ext>
            </a:extLst>
          </p:cNvPr>
          <p:cNvSpPr txBox="1"/>
          <p:nvPr/>
        </p:nvSpPr>
        <p:spPr>
          <a:xfrm>
            <a:off x="4745940" y="4734319"/>
            <a:ext cx="406695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12.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Melakukan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retrieve schema pada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DWH_Project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7606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7;p16">
                <a:extLst>
                  <a:ext uri="{FF2B5EF4-FFF2-40B4-BE49-F238E27FC236}">
                    <a16:creationId xmlns:a16="http://schemas.microsoft.com/office/drawing/2014/main" id="{9A1FC457-1849-3736-C449-53622CE24E3C}"/>
                  </a:ext>
                </a:extLst>
              </p:cNvPr>
              <p:cNvSpPr txBox="1"/>
              <p:nvPr/>
            </p:nvSpPr>
            <p:spPr>
              <a:xfrm>
                <a:off x="794712" y="1847431"/>
                <a:ext cx="3951230" cy="1908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Setelah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berhasil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melakukan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connection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,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langkah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selanjutnya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adalah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membuat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Job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Klik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kanan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pada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Job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ubik" panose="020B0604020202020204" charset="-79"/>
                        <a:sym typeface="Rubik"/>
                      </a:rPr>
                      <m:t>→</m:t>
                    </m:r>
                  </m:oMath>
                </a14:m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Create job.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Akan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muncul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tampilan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pada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gambar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di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samping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. Isi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nama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dan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deskripsi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job yang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akan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dibuat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.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Klik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Finish.</a:t>
                </a:r>
                <a:endParaRPr lang="en-US" dirty="0"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endParaRP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endParaRPr>
              </a:p>
            </p:txBody>
          </p:sp>
        </mc:Choice>
        <mc:Fallback xmlns="">
          <p:sp>
            <p:nvSpPr>
              <p:cNvPr id="4" name="Google Shape;97;p16">
                <a:extLst>
                  <a:ext uri="{FF2B5EF4-FFF2-40B4-BE49-F238E27FC236}">
                    <a16:creationId xmlns:a16="http://schemas.microsoft.com/office/drawing/2014/main" id="{9A1FC457-1849-3736-C449-53622CE24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12" y="1847431"/>
                <a:ext cx="3951230" cy="1908184"/>
              </a:xfrm>
              <a:prstGeom prst="rect">
                <a:avLst/>
              </a:prstGeom>
              <a:blipFill>
                <a:blip r:embed="rId5"/>
                <a:stretch>
                  <a:fillRect l="-462" r="-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77100D2-3C20-4641-24F6-A917D068CCA6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Job ETL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Pada Talend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8B206A-8E83-CB8F-8B89-905A52029FDD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3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4A3AD4-C7B2-225B-8248-A1A8031CFC2B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12734-3D81-6A3A-E830-A72054FB97DD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Google Shape;97;p16">
            <a:extLst>
              <a:ext uri="{FF2B5EF4-FFF2-40B4-BE49-F238E27FC236}">
                <a16:creationId xmlns:a16="http://schemas.microsoft.com/office/drawing/2014/main" id="{89C963D3-6FD1-2FA8-9F22-19BFA00BE468}"/>
              </a:ext>
            </a:extLst>
          </p:cNvPr>
          <p:cNvSpPr txBox="1"/>
          <p:nvPr/>
        </p:nvSpPr>
        <p:spPr>
          <a:xfrm>
            <a:off x="4745942" y="4243817"/>
            <a:ext cx="406695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13.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Mengisi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informasi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mengenai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job yang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akan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dibuat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F6CA22-0A06-737D-6004-A6649A085E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87" t="15139" r="32188" b="37500"/>
          <a:stretch/>
        </p:blipFill>
        <p:spPr>
          <a:xfrm>
            <a:off x="4980677" y="1452381"/>
            <a:ext cx="3608260" cy="2698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435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16">
            <a:extLst>
              <a:ext uri="{FF2B5EF4-FFF2-40B4-BE49-F238E27FC236}">
                <a16:creationId xmlns:a16="http://schemas.microsoft.com/office/drawing/2014/main" id="{9A1FC457-1849-3736-C449-53622CE24E3C}"/>
              </a:ext>
            </a:extLst>
          </p:cNvPr>
          <p:cNvSpPr txBox="1"/>
          <p:nvPr/>
        </p:nvSpPr>
        <p:spPr>
          <a:xfrm>
            <a:off x="794712" y="1847431"/>
            <a:ext cx="3670132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Membuat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design job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dengan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melakukan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drag pada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source dan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target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menggunakan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tools 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yang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tersedia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pada Talend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Drag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source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menggunakan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b="1" i="1" dirty="0" err="1"/>
              <a:t>tMSSqlInput</a:t>
            </a:r>
            <a:r>
              <a:rPr lang="en-ID" b="1" i="1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Drag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target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menggunakan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b="1" i="1" dirty="0" err="1"/>
              <a:t>tMSSqlOutput</a:t>
            </a:r>
            <a:r>
              <a:rPr lang="en-ID" b="1" i="1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Hubungkan</a:t>
            </a:r>
            <a:r>
              <a:rPr lang="en-ID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ID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source </a:t>
            </a:r>
            <a:r>
              <a:rPr lang="en-ID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dengan</a:t>
            </a:r>
            <a:r>
              <a:rPr lang="en-ID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ID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targetnya</a:t>
            </a:r>
            <a:r>
              <a:rPr lang="en-ID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masing-masing.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ID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ID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customer </a:t>
            </a:r>
            <a:r>
              <a:rPr lang="en-ID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dan </a:t>
            </a:r>
            <a:r>
              <a:rPr lang="en-ID" b="1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DimCustomer</a:t>
            </a:r>
            <a:r>
              <a:rPr lang="en-ID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ID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hubungkan</a:t>
            </a:r>
            <a:r>
              <a:rPr lang="en-ID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menggunakan</a:t>
            </a:r>
            <a:r>
              <a:rPr lang="en-ID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b="1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tmap</a:t>
            </a:r>
            <a:r>
              <a:rPr lang="en-ID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  <a:endParaRPr lang="en-US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77100D2-3C20-4641-24F6-A917D068CCA6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Job ETL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Pada Talend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8B206A-8E83-CB8F-8B89-905A52029FDD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3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4A3AD4-C7B2-225B-8248-A1A8031CFC2B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12734-3D81-6A3A-E830-A72054FB97DD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Google Shape;97;p16">
            <a:extLst>
              <a:ext uri="{FF2B5EF4-FFF2-40B4-BE49-F238E27FC236}">
                <a16:creationId xmlns:a16="http://schemas.microsoft.com/office/drawing/2014/main" id="{89C963D3-6FD1-2FA8-9F22-19BFA00BE468}"/>
              </a:ext>
            </a:extLst>
          </p:cNvPr>
          <p:cNvSpPr txBox="1"/>
          <p:nvPr/>
        </p:nvSpPr>
        <p:spPr>
          <a:xfrm>
            <a:off x="4430680" y="4612555"/>
            <a:ext cx="454283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14. Design Job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untuk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memindahkan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data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EBC454-40B7-15F5-5215-EF495F349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19" t="9037" r="26541" b="42444"/>
          <a:stretch/>
        </p:blipFill>
        <p:spPr>
          <a:xfrm>
            <a:off x="4796569" y="1453850"/>
            <a:ext cx="3811061" cy="307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74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77100D2-3C20-4641-24F6-A917D068CCA6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Job ETL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Pada Talend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8B206A-8E83-CB8F-8B89-905A52029FDD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3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4A3AD4-C7B2-225B-8248-A1A8031CFC2B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12734-3D81-6A3A-E830-A72054FB97DD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Google Shape;97;p16">
            <a:extLst>
              <a:ext uri="{FF2B5EF4-FFF2-40B4-BE49-F238E27FC236}">
                <a16:creationId xmlns:a16="http://schemas.microsoft.com/office/drawing/2014/main" id="{89C963D3-6FD1-2FA8-9F22-19BFA00BE468}"/>
              </a:ext>
            </a:extLst>
          </p:cNvPr>
          <p:cNvSpPr txBox="1"/>
          <p:nvPr/>
        </p:nvSpPr>
        <p:spPr>
          <a:xfrm>
            <a:off x="3631634" y="4759934"/>
            <a:ext cx="454283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15. Skema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tMap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pada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tabel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customer dan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DimCustomer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74EB1-7FEA-AE8E-31ED-FCDEE7966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5" t="6313" r="741" b="5881"/>
          <a:stretch/>
        </p:blipFill>
        <p:spPr>
          <a:xfrm>
            <a:off x="2987040" y="1741288"/>
            <a:ext cx="5832026" cy="2997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97;p16">
            <a:extLst>
              <a:ext uri="{FF2B5EF4-FFF2-40B4-BE49-F238E27FC236}">
                <a16:creationId xmlns:a16="http://schemas.microsoft.com/office/drawing/2014/main" id="{4281897E-5E06-F3AE-7A29-FAA04869421A}"/>
              </a:ext>
            </a:extLst>
          </p:cNvPr>
          <p:cNvSpPr txBox="1"/>
          <p:nvPr/>
        </p:nvSpPr>
        <p:spPr>
          <a:xfrm>
            <a:off x="794712" y="1847431"/>
            <a:ext cx="2192328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mentransformasi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kolom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first_name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dan</a:t>
            </a:r>
            <a:r>
              <a:rPr lang="en-US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last_name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menjadi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CustomerName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pada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customer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DimCustomer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</a:t>
            </a:r>
            <a:r>
              <a:rPr lang="en-US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digunakan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query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StringHandling.UPCASE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(row1.first_name + “ “ + row1.last_name)</a:t>
            </a:r>
          </a:p>
        </p:txBody>
      </p:sp>
    </p:spTree>
    <p:extLst>
      <p:ext uri="{BB962C8B-B14F-4D97-AF65-F5344CB8AC3E}">
        <p14:creationId xmlns:p14="http://schemas.microsoft.com/office/powerpoint/2010/main" val="225176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77100D2-3C20-4641-24F6-A917D068CCA6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Job ETL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Pada Talend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8B206A-8E83-CB8F-8B89-905A52029FDD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3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4A3AD4-C7B2-225B-8248-A1A8031CFC2B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12734-3D81-6A3A-E830-A72054FB97DD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Google Shape;97;p16">
            <a:extLst>
              <a:ext uri="{FF2B5EF4-FFF2-40B4-BE49-F238E27FC236}">
                <a16:creationId xmlns:a16="http://schemas.microsoft.com/office/drawing/2014/main" id="{89C963D3-6FD1-2FA8-9F22-19BFA00BE468}"/>
              </a:ext>
            </a:extLst>
          </p:cNvPr>
          <p:cNvSpPr txBox="1"/>
          <p:nvPr/>
        </p:nvSpPr>
        <p:spPr>
          <a:xfrm>
            <a:off x="5047085" y="4746288"/>
            <a:ext cx="29195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16. Hasil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eksekusi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job ETL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7" name="Google Shape;97;p16">
            <a:extLst>
              <a:ext uri="{FF2B5EF4-FFF2-40B4-BE49-F238E27FC236}">
                <a16:creationId xmlns:a16="http://schemas.microsoft.com/office/drawing/2014/main" id="{4281897E-5E06-F3AE-7A29-FAA04869421A}"/>
              </a:ext>
            </a:extLst>
          </p:cNvPr>
          <p:cNvSpPr txBox="1"/>
          <p:nvPr/>
        </p:nvSpPr>
        <p:spPr>
          <a:xfrm>
            <a:off x="794712" y="1847431"/>
            <a:ext cx="3670132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Jika job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berhasil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dieksekusi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maka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dari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database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Staging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pindah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database </a:t>
            </a:r>
            <a:r>
              <a:rPr lang="en-US" b="1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DWH_Project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mengecek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hal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tersebut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dapat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dilakukan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dengan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menggunakan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perintah</a:t>
            </a:r>
            <a:endParaRPr lang="en-US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SELECT.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92E327-5878-B935-C803-4C2578520F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83" t="12592" r="46442" b="9398"/>
          <a:stretch/>
        </p:blipFill>
        <p:spPr>
          <a:xfrm>
            <a:off x="5259556" y="909764"/>
            <a:ext cx="2494614" cy="377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430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77100D2-3C20-4641-24F6-A917D068CCA6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Store Procedure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8B206A-8E83-CB8F-8B89-905A52029FDD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4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4A3AD4-C7B2-225B-8248-A1A8031CFC2B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12734-3D81-6A3A-E830-A72054FB97DD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Google Shape;97;p16">
            <a:extLst>
              <a:ext uri="{FF2B5EF4-FFF2-40B4-BE49-F238E27FC236}">
                <a16:creationId xmlns:a16="http://schemas.microsoft.com/office/drawing/2014/main" id="{89C963D3-6FD1-2FA8-9F22-19BFA00BE468}"/>
              </a:ext>
            </a:extLst>
          </p:cNvPr>
          <p:cNvSpPr txBox="1"/>
          <p:nvPr/>
        </p:nvSpPr>
        <p:spPr>
          <a:xfrm>
            <a:off x="5047084" y="3986026"/>
            <a:ext cx="350758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17. Store Procedure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untuk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menampilkan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summary sales order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7" name="Google Shape;97;p16">
            <a:extLst>
              <a:ext uri="{FF2B5EF4-FFF2-40B4-BE49-F238E27FC236}">
                <a16:creationId xmlns:a16="http://schemas.microsoft.com/office/drawing/2014/main" id="{4281897E-5E06-F3AE-7A29-FAA04869421A}"/>
              </a:ext>
            </a:extLst>
          </p:cNvPr>
          <p:cNvSpPr txBox="1"/>
          <p:nvPr/>
        </p:nvSpPr>
        <p:spPr>
          <a:xfrm>
            <a:off x="794712" y="1847431"/>
            <a:ext cx="3670132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Dibuat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Store Procedure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untuk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menampilkan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summary sales order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berdasarkan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status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pengiriman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.</a:t>
            </a:r>
            <a:r>
              <a:rPr lang="en-US" dirty="0">
                <a:latin typeface="Rubik" panose="020B0604020202020204" charset="-79"/>
                <a:cs typeface="Rubik" panose="020B0604020202020204" charset="-79"/>
                <a:sym typeface="Rubik"/>
              </a:rPr>
              <a:t> Query yang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  <a:sym typeface="Rubik"/>
              </a:rPr>
              <a:t>digunakan</a:t>
            </a:r>
            <a:r>
              <a:rPr lang="en-US" dirty="0">
                <a:latin typeface="Rubik" panose="020B0604020202020204" charset="-79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  <a:sym typeface="Rubik"/>
              </a:rPr>
              <a:t>adalah</a:t>
            </a:r>
            <a:r>
              <a:rPr lang="en-US" dirty="0">
                <a:latin typeface="Rubik" panose="020B0604020202020204" charset="-79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  <a:sym typeface="Rubik"/>
              </a:rPr>
              <a:t>seperti</a:t>
            </a:r>
            <a:r>
              <a:rPr lang="en-US" dirty="0">
                <a:latin typeface="Rubik" panose="020B0604020202020204" charset="-79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  <a:sym typeface="Rubik"/>
              </a:rPr>
              <a:t>gambar</a:t>
            </a:r>
            <a:r>
              <a:rPr lang="en-US" dirty="0">
                <a:latin typeface="Rubik" panose="020B0604020202020204" charset="-79"/>
                <a:cs typeface="Rubik" panose="020B0604020202020204" charset="-79"/>
                <a:sym typeface="Rubik"/>
              </a:rPr>
              <a:t> di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  <a:sym typeface="Rubik"/>
              </a:rPr>
              <a:t>samping</a:t>
            </a:r>
            <a:r>
              <a:rPr lang="en-US" dirty="0">
                <a:latin typeface="Rubik" panose="020B0604020202020204" charset="-79"/>
                <a:cs typeface="Rubik" panose="020B0604020202020204" charset="-79"/>
                <a:sym typeface="Rubik"/>
              </a:rPr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ubik" panose="020B0604020202020204" charset="-79"/>
                <a:cs typeface="Rubik" panose="020B0604020202020204" charset="-79"/>
                <a:sym typeface="Rubik"/>
              </a:rPr>
              <a:t>Setelah</a:t>
            </a:r>
            <a:r>
              <a:rPr lang="en-US" dirty="0">
                <a:latin typeface="Rubik" panose="020B0604020202020204" charset="-79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  <a:sym typeface="Rubik"/>
              </a:rPr>
              <a:t>itu</a:t>
            </a:r>
            <a:r>
              <a:rPr lang="en-US" dirty="0">
                <a:latin typeface="Rubik" panose="020B0604020202020204" charset="-79"/>
                <a:cs typeface="Rubik" panose="020B0604020202020204" charset="-79"/>
                <a:sym typeface="Rubik"/>
              </a:rPr>
              <a:t>,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  <a:sym typeface="Rubik"/>
              </a:rPr>
              <a:t>klik</a:t>
            </a:r>
            <a:r>
              <a:rPr lang="en-US" dirty="0">
                <a:latin typeface="Rubik" panose="020B0604020202020204" charset="-79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cs typeface="Rubik" panose="020B0604020202020204" charset="-79"/>
                <a:sym typeface="Rubik"/>
              </a:rPr>
              <a:t>Execute.</a:t>
            </a:r>
            <a:endParaRPr lang="en-ID" b="1" dirty="0"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D3025-46DB-2808-D8E1-9D710AD025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31" t="12778" r="37109" b="46945"/>
          <a:stretch/>
        </p:blipFill>
        <p:spPr>
          <a:xfrm>
            <a:off x="5047085" y="1847431"/>
            <a:ext cx="3507581" cy="2071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66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566955" y="460950"/>
            <a:ext cx="1899300" cy="18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528250" y="840975"/>
            <a:ext cx="321723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ubik SemiBold"/>
                <a:ea typeface="Rubik SemiBold"/>
                <a:cs typeface="Rubik SemiBold"/>
                <a:sym typeface="Rubik SemiBold"/>
              </a:rPr>
              <a:t>Destira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ubik SemiBold"/>
                <a:ea typeface="Rubik SemiBold"/>
                <a:cs typeface="Rubik SemiBold"/>
                <a:sym typeface="Rubik SemiBold"/>
              </a:rPr>
              <a:t>Kartika R.</a:t>
            </a:r>
            <a:endParaRPr sz="3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37850" y="25717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About Me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Experience &amp; Certificate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000625" y="3952875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5294775" y="1625150"/>
            <a:ext cx="37401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Kick Start Data Science Journey Student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Rakamin Academy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Mar 2023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294775" y="2709450"/>
            <a:ext cx="3740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Data Science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DQLab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Mei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94775" y="3861975"/>
            <a:ext cx="37401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Python Fundamental For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DQLab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Jun 2023</a:t>
            </a:r>
          </a:p>
        </p:txBody>
      </p:sp>
      <p:sp>
        <p:nvSpPr>
          <p:cNvPr id="89" name="Google Shape;89;p15"/>
          <p:cNvSpPr txBox="1"/>
          <p:nvPr/>
        </p:nvSpPr>
        <p:spPr>
          <a:xfrm>
            <a:off x="537850" y="3064350"/>
            <a:ext cx="3740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Lulusan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S1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jurusan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Fisika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ITB.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Memiliki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rasa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penasaran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keinginan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belajar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tinggi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Tertarik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dunia </a:t>
            </a:r>
            <a:r>
              <a:rPr lang="en-US" i="1" dirty="0">
                <a:latin typeface="Rubik"/>
                <a:ea typeface="Rubik"/>
                <a:cs typeface="Rubik"/>
                <a:sym typeface="Rubik"/>
              </a:rPr>
              <a:t>data science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Saat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ini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sedang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mempelajari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bidang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i="1" dirty="0">
                <a:latin typeface="Rubik"/>
                <a:ea typeface="Rubik"/>
                <a:cs typeface="Rubik"/>
                <a:sym typeface="Rubik"/>
              </a:rPr>
              <a:t>data science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seperti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i="1" dirty="0">
                <a:latin typeface="Rubik"/>
                <a:ea typeface="Rubik"/>
                <a:cs typeface="Rubik"/>
                <a:sym typeface="Rubik"/>
              </a:rPr>
              <a:t>preprocessing data,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ETL, </a:t>
            </a:r>
            <a:r>
              <a:rPr lang="en-US" i="1" dirty="0">
                <a:latin typeface="Rubik"/>
                <a:ea typeface="Rubik"/>
                <a:cs typeface="Rubik"/>
                <a:sym typeface="Rubik"/>
              </a:rPr>
              <a:t>data manipulation,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dan </a:t>
            </a:r>
            <a:r>
              <a:rPr lang="en-US" i="1" dirty="0">
                <a:latin typeface="Rubik"/>
                <a:ea typeface="Rubik"/>
                <a:cs typeface="Rubik"/>
                <a:sym typeface="Rubik"/>
              </a:rPr>
              <a:t>data visualization.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ABA42-05F6-CBEF-73DB-FE3DDB0B63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43" b="18130"/>
          <a:stretch/>
        </p:blipFill>
        <p:spPr>
          <a:xfrm>
            <a:off x="566955" y="460949"/>
            <a:ext cx="1899300" cy="1848901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77100D2-3C20-4641-24F6-A917D068CCA6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Store Procedure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8B206A-8E83-CB8F-8B89-905A52029FDD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4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4A3AD4-C7B2-225B-8248-A1A8031CFC2B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12734-3D81-6A3A-E830-A72054FB97DD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Google Shape;97;p16">
            <a:extLst>
              <a:ext uri="{FF2B5EF4-FFF2-40B4-BE49-F238E27FC236}">
                <a16:creationId xmlns:a16="http://schemas.microsoft.com/office/drawing/2014/main" id="{89C963D3-6FD1-2FA8-9F22-19BFA00BE468}"/>
              </a:ext>
            </a:extLst>
          </p:cNvPr>
          <p:cNvSpPr txBox="1"/>
          <p:nvPr/>
        </p:nvSpPr>
        <p:spPr>
          <a:xfrm>
            <a:off x="5118882" y="3760998"/>
            <a:ext cx="350758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18. Hasil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eksekusi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dari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Store Procedure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summary_order_status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7" name="Google Shape;97;p16">
            <a:extLst>
              <a:ext uri="{FF2B5EF4-FFF2-40B4-BE49-F238E27FC236}">
                <a16:creationId xmlns:a16="http://schemas.microsoft.com/office/drawing/2014/main" id="{4281897E-5E06-F3AE-7A29-FAA04869421A}"/>
              </a:ext>
            </a:extLst>
          </p:cNvPr>
          <p:cNvSpPr txBox="1"/>
          <p:nvPr/>
        </p:nvSpPr>
        <p:spPr>
          <a:xfrm>
            <a:off x="794712" y="1847431"/>
            <a:ext cx="41887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Store Procedure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telah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berhasil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dibuat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.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Untuk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melakukan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uji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coba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procedure yang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sudah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dibuat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maka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dapat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dilakukan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dengan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mengetikkan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query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berikut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>
              <a:latin typeface="Rubik" panose="020B0604020202020204" charset="-79"/>
              <a:cs typeface="Rubik" panose="020B0604020202020204" charset="-79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accent1">
                    <a:lumMod val="75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EXEC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summary_order_status</a:t>
            </a:r>
            <a:endParaRPr lang="en-ID" dirty="0">
              <a:latin typeface="Rubik" panose="020B0604020202020204" charset="-79"/>
              <a:cs typeface="Rubik" panose="020B0604020202020204" charset="-79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@StatusID = [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masukkan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angka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StatusID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];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>
              <a:latin typeface="Rubik" panose="020B0604020202020204" charset="-79"/>
              <a:cs typeface="Rubik" panose="020B0604020202020204" charset="-79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Jika Store Procedure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sudah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benar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maka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akan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muncul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hasil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seperti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pada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gambar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di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samping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.</a:t>
            </a:r>
            <a:endParaRPr lang="en-US" dirty="0"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681B8-EABA-7B6C-BC70-5E74015A19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66" t="51945" r="47969" b="21805"/>
          <a:stretch/>
        </p:blipFill>
        <p:spPr>
          <a:xfrm>
            <a:off x="5302830" y="1980172"/>
            <a:ext cx="3139687" cy="170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46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340500" y="1899838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Rubik"/>
                <a:ea typeface="Rubik"/>
                <a:cs typeface="Rubik"/>
                <a:sym typeface="Rubik"/>
              </a:rPr>
              <a:t>Link GitHub</a:t>
            </a:r>
            <a:endParaRPr sz="44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40500" y="2843463"/>
            <a:ext cx="83769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rgbClr val="002060"/>
                </a:solidFill>
                <a:latin typeface="Rubik"/>
                <a:ea typeface="Rubik"/>
                <a:cs typeface="Rubik"/>
                <a:sym typeface="Rubik"/>
              </a:rPr>
              <a:t>https://github.com/DestiraKR/VIX-DataEngineer-IDXPartners.git</a:t>
            </a:r>
            <a:endParaRPr sz="2000" i="1" dirty="0">
              <a:solidFill>
                <a:srgbClr val="00206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4202D0-0995-41E7-06B9-B2435CDEE03D}"/>
              </a:ext>
            </a:extLst>
          </p:cNvPr>
          <p:cNvCxnSpPr>
            <a:cxnSpLocks/>
          </p:cNvCxnSpPr>
          <p:nvPr/>
        </p:nvCxnSpPr>
        <p:spPr>
          <a:xfrm>
            <a:off x="2780967" y="2637209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B78D15-C7E2-5182-3AB8-D0E338A58E16}"/>
              </a:ext>
            </a:extLst>
          </p:cNvPr>
          <p:cNvCxnSpPr>
            <a:cxnSpLocks/>
          </p:cNvCxnSpPr>
          <p:nvPr/>
        </p:nvCxnSpPr>
        <p:spPr>
          <a:xfrm>
            <a:off x="2767870" y="2692951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217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340500" y="1899838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Rubik"/>
                <a:ea typeface="Rubik"/>
                <a:cs typeface="Rubik"/>
                <a:sym typeface="Rubik"/>
              </a:rPr>
              <a:t>Link Video Presentasi</a:t>
            </a:r>
            <a:endParaRPr sz="44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40500" y="2843463"/>
            <a:ext cx="83769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rgbClr val="002060"/>
                </a:solidFill>
                <a:latin typeface="Rubik"/>
                <a:ea typeface="Rubik"/>
                <a:cs typeface="Rubik"/>
                <a:sym typeface="Rubik"/>
              </a:rPr>
              <a:t>https://youtu.be/RkRdIu6ZEQ4</a:t>
            </a:r>
            <a:endParaRPr sz="2000" i="1" dirty="0">
              <a:solidFill>
                <a:srgbClr val="00206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4202D0-0995-41E7-06B9-B2435CDEE03D}"/>
              </a:ext>
            </a:extLst>
          </p:cNvPr>
          <p:cNvCxnSpPr>
            <a:cxnSpLocks/>
          </p:cNvCxnSpPr>
          <p:nvPr/>
        </p:nvCxnSpPr>
        <p:spPr>
          <a:xfrm>
            <a:off x="1700213" y="2637209"/>
            <a:ext cx="575071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B78D15-C7E2-5182-3AB8-D0E338A58E16}"/>
              </a:ext>
            </a:extLst>
          </p:cNvPr>
          <p:cNvCxnSpPr>
            <a:cxnSpLocks/>
          </p:cNvCxnSpPr>
          <p:nvPr/>
        </p:nvCxnSpPr>
        <p:spPr>
          <a:xfrm>
            <a:off x="1643063" y="2692951"/>
            <a:ext cx="58793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1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3B13B-41DC-6A5A-7ABE-B1B87799C1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9" t="20966" r="915" b="17174"/>
          <a:stretch/>
        </p:blipFill>
        <p:spPr>
          <a:xfrm>
            <a:off x="4871775" y="4350800"/>
            <a:ext cx="1847851" cy="442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40500" y="548056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806520" y="1225134"/>
            <a:ext cx="753096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Salah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satu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client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dari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ID/X Partners yang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bergerak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di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bidang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e-commerce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memiliki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kebutuhan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untuk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membuat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sebuah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Data Warehouse yang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berasal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dari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beberapa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tabel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dari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database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sumber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. Data Warehouse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ini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nantinya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terdiri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dari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satu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tabel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Fact dan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beberapa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tabel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Dimension.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Sebagai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Data Engineer,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ada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beberapa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task yang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perlu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anda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lakukan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yaitu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: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>
              <a:latin typeface="Rubik" panose="020B0604020202020204" charset="-79"/>
              <a:cs typeface="Rubik" panose="020B0604020202020204" charset="-79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b="1" dirty="0" err="1">
                <a:latin typeface="Rubik" panose="020B0604020202020204" charset="-79"/>
                <a:cs typeface="Rubik" panose="020B0604020202020204" charset="-79"/>
              </a:rPr>
              <a:t>Melakukan</a:t>
            </a:r>
            <a:r>
              <a:rPr lang="en-ID" b="1" dirty="0">
                <a:latin typeface="Rubik" panose="020B0604020202020204" charset="-79"/>
                <a:cs typeface="Rubik" panose="020B0604020202020204" charset="-79"/>
              </a:rPr>
              <a:t> Import/Restore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Database Staging.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b="1" dirty="0" err="1">
                <a:latin typeface="Rubik" panose="020B0604020202020204" charset="-79"/>
                <a:cs typeface="Rubik" panose="020B0604020202020204" charset="-79"/>
              </a:rPr>
              <a:t>Membuat</a:t>
            </a:r>
            <a:r>
              <a:rPr lang="en-ID" b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b="1" dirty="0" err="1">
                <a:latin typeface="Rubik" panose="020B0604020202020204" charset="-79"/>
                <a:cs typeface="Rubik" panose="020B0604020202020204" charset="-79"/>
              </a:rPr>
              <a:t>sebuah</a:t>
            </a:r>
            <a:r>
              <a:rPr lang="en-ID" b="1" dirty="0">
                <a:latin typeface="Rubik" panose="020B0604020202020204" charset="-79"/>
                <a:cs typeface="Rubik" panose="020B0604020202020204" charset="-79"/>
              </a:rPr>
              <a:t> Database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bernama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DWH_Project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serta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membuat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Tabel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Fact dan Dimension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dari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tabel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yang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ada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di database Staging.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b="1" dirty="0" err="1">
                <a:latin typeface="Rubik" panose="020B0604020202020204" charset="-79"/>
                <a:cs typeface="Rubik" panose="020B0604020202020204" charset="-79"/>
              </a:rPr>
              <a:t>Membuat</a:t>
            </a:r>
            <a:r>
              <a:rPr lang="en-ID" b="1" dirty="0">
                <a:latin typeface="Rubik" panose="020B0604020202020204" charset="-79"/>
                <a:cs typeface="Rubik" panose="020B0604020202020204" charset="-79"/>
              </a:rPr>
              <a:t> Job ETL 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di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aplikasi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talend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untuk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memindahkan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data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dari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Staging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ke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Data Warehouse.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Khusus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untuk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Tabel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DimCustomer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lakukan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transformasi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data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dengan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merubah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data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dari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kolom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FirstName dan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LastName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menjadi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huruf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kapital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semua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lalu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gabungkan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kedua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kolom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tersebut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menjadi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satu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kolom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yang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bernama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CustomerName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b="1" dirty="0" err="1">
                <a:latin typeface="Rubik" panose="020B0604020202020204" charset="-79"/>
                <a:cs typeface="Rubik" panose="020B0604020202020204" charset="-79"/>
              </a:rPr>
              <a:t>Membuat</a:t>
            </a:r>
            <a:r>
              <a:rPr lang="en-ID" b="1" dirty="0">
                <a:latin typeface="Rubik" panose="020B0604020202020204" charset="-79"/>
                <a:cs typeface="Rubik" panose="020B0604020202020204" charset="-79"/>
              </a:rPr>
              <a:t> Store Procedure (SP)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untuk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menampilkan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summary sales order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berdasarkan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 status </a:t>
            </a:r>
            <a:r>
              <a:rPr lang="en-ID" dirty="0" err="1">
                <a:latin typeface="Rubik" panose="020B0604020202020204" charset="-79"/>
                <a:cs typeface="Rubik" panose="020B0604020202020204" charset="-79"/>
              </a:rPr>
              <a:t>pengiriman</a:t>
            </a:r>
            <a:r>
              <a:rPr lang="en-ID" dirty="0">
                <a:latin typeface="Rubik" panose="020B0604020202020204" charset="-79"/>
                <a:cs typeface="Rubik" panose="020B0604020202020204" charset="-79"/>
              </a:rPr>
              <a:t>.</a:t>
            </a:r>
            <a:endParaRPr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elakukan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Import/Restore Database Staging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Google Shape;97;p16"/>
              <p:cNvSpPr txBox="1"/>
              <p:nvPr/>
            </p:nvSpPr>
            <p:spPr>
              <a:xfrm>
                <a:off x="794711" y="1847431"/>
                <a:ext cx="4436040" cy="12618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dirty="0" err="1">
                    <a:latin typeface="Rubik" panose="020B0604020202020204" charset="-79"/>
                    <a:cs typeface="Rubik" panose="020B0604020202020204" charset="-79"/>
                  </a:rPr>
                  <a:t>Melakukan</a:t>
                </a:r>
                <a:r>
                  <a:rPr lang="en-ID" dirty="0">
                    <a:latin typeface="Rubik" panose="020B0604020202020204" charset="-79"/>
                    <a:cs typeface="Rubik" panose="020B0604020202020204" charset="-79"/>
                  </a:rPr>
                  <a:t> restore database </a:t>
                </a:r>
                <a:r>
                  <a:rPr lang="en-ID" i="1" dirty="0" err="1">
                    <a:latin typeface="Rubik" panose="020B0604020202020204" charset="-79"/>
                    <a:cs typeface="Rubik" panose="020B0604020202020204" charset="-79"/>
                  </a:rPr>
                  <a:t>staging.bak</a:t>
                </a:r>
                <a:r>
                  <a:rPr lang="en-ID" i="1" dirty="0">
                    <a:latin typeface="Rubik" panose="020B0604020202020204" charset="-79"/>
                    <a:cs typeface="Rubik" panose="020B0604020202020204" charset="-79"/>
                  </a:rPr>
                  <a:t> </a:t>
                </a:r>
                <a:r>
                  <a:rPr lang="en-ID" dirty="0" err="1">
                    <a:latin typeface="Rubik" panose="020B0604020202020204" charset="-79"/>
                    <a:cs typeface="Rubik" panose="020B0604020202020204" charset="-79"/>
                  </a:rPr>
                  <a:t>dengan</a:t>
                </a:r>
                <a:r>
                  <a:rPr lang="en-ID" dirty="0">
                    <a:latin typeface="Rubik" panose="020B0604020202020204" charset="-79"/>
                    <a:cs typeface="Rubik" panose="020B0604020202020204" charset="-79"/>
                  </a:rPr>
                  <a:t> </a:t>
                </a:r>
                <a:r>
                  <a:rPr lang="en-ID" dirty="0" err="1">
                    <a:latin typeface="Rubik" panose="020B0604020202020204" charset="-79"/>
                    <a:cs typeface="Rubik" panose="020B0604020202020204" charset="-79"/>
                  </a:rPr>
                  <a:t>menggunakan</a:t>
                </a:r>
                <a:r>
                  <a:rPr lang="en-ID" dirty="0">
                    <a:latin typeface="Rubik" panose="020B0604020202020204" charset="-79"/>
                    <a:cs typeface="Rubik" panose="020B0604020202020204" charset="-79"/>
                  </a:rPr>
                  <a:t> Microsoft SQL Server Management Studio</a:t>
                </a: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dirty="0"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endParaRP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ID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Klik</a:t>
                </a:r>
                <a:r>
                  <a:rPr lang="en-ID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ID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kanan</a:t>
                </a:r>
                <a:r>
                  <a:rPr lang="en-ID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ID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Databases </a:t>
                </a:r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ubik"/>
                        <a:sym typeface="Rubik"/>
                      </a:rPr>
                      <m:t>→</m:t>
                    </m:r>
                  </m:oMath>
                </a14:m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Restore Database.</a:t>
                </a:r>
                <a:endParaRPr b="1" i="1" dirty="0"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endParaRPr>
              </a:p>
            </p:txBody>
          </p:sp>
        </mc:Choice>
        <mc:Fallback xmlns="">
          <p:sp>
            <p:nvSpPr>
              <p:cNvPr id="97" name="Google Shape;97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11" y="1847431"/>
                <a:ext cx="4436040" cy="1261854"/>
              </a:xfrm>
              <a:prstGeom prst="rect">
                <a:avLst/>
              </a:prstGeom>
              <a:blipFill>
                <a:blip r:embed="rId5"/>
                <a:stretch>
                  <a:fillRect l="-412" r="-412" b="-4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BD1BBCA-FEFA-7286-0393-15377E1430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7" t="12699" r="75977" b="56944"/>
          <a:stretch/>
        </p:blipFill>
        <p:spPr>
          <a:xfrm>
            <a:off x="5635728" y="1773611"/>
            <a:ext cx="2878728" cy="2098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97;p16">
            <a:extLst>
              <a:ext uri="{FF2B5EF4-FFF2-40B4-BE49-F238E27FC236}">
                <a16:creationId xmlns:a16="http://schemas.microsoft.com/office/drawing/2014/main" id="{68A7D5AA-4DBC-2C6D-F2C1-113474A1FA4B}"/>
              </a:ext>
            </a:extLst>
          </p:cNvPr>
          <p:cNvSpPr txBox="1"/>
          <p:nvPr/>
        </p:nvSpPr>
        <p:spPr>
          <a:xfrm>
            <a:off x="5521306" y="3946383"/>
            <a:ext cx="310757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1. Langkah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melakukan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restore database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5E2192-106B-B44E-1AE7-259E895E40E9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1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38E87C-E56E-1247-D992-8B09504531DD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404245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624EEC-0909-BB88-E9A1-D1027670DAD5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40424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51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16">
            <a:extLst>
              <a:ext uri="{FF2B5EF4-FFF2-40B4-BE49-F238E27FC236}">
                <a16:creationId xmlns:a16="http://schemas.microsoft.com/office/drawing/2014/main" id="{68A7D5AA-4DBC-2C6D-F2C1-113474A1FA4B}"/>
              </a:ext>
            </a:extLst>
          </p:cNvPr>
          <p:cNvSpPr txBox="1"/>
          <p:nvPr/>
        </p:nvSpPr>
        <p:spPr>
          <a:xfrm>
            <a:off x="5217165" y="4701998"/>
            <a:ext cx="329647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2. Langkah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melakukan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restore database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7EBB5-4810-C5A7-780B-A227234E68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8" t="12389" r="27820" b="18612"/>
          <a:stretch/>
        </p:blipFill>
        <p:spPr>
          <a:xfrm>
            <a:off x="5013301" y="1271405"/>
            <a:ext cx="3704201" cy="332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97;p16">
            <a:extLst>
              <a:ext uri="{FF2B5EF4-FFF2-40B4-BE49-F238E27FC236}">
                <a16:creationId xmlns:a16="http://schemas.microsoft.com/office/drawing/2014/main" id="{F57A677E-1D51-D7F1-892F-69BB3E2849FB}"/>
              </a:ext>
            </a:extLst>
          </p:cNvPr>
          <p:cNvSpPr txBox="1"/>
          <p:nvPr/>
        </p:nvSpPr>
        <p:spPr>
          <a:xfrm>
            <a:off x="794711" y="1847431"/>
            <a:ext cx="3891589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Akan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muncul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tampilan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seperti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gambar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di </a:t>
            </a:r>
            <a:r>
              <a:rPr lang="en-US" dirty="0" err="1">
                <a:latin typeface="Rubik" panose="020B0604020202020204" charset="-79"/>
                <a:cs typeface="Rubik" panose="020B0604020202020204" charset="-79"/>
              </a:rPr>
              <a:t>samping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Pada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bagian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Source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klik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Device 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dan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isi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dengan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lokasi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penyimpanan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file yang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di-restore.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Beri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nama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database yang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di-restore pada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bagian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Destination</a:t>
            </a:r>
            <a:r>
              <a:rPr lang="en-US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Klik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OK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  <a:endParaRPr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14" name="Google Shape;95;p16">
            <a:extLst>
              <a:ext uri="{FF2B5EF4-FFF2-40B4-BE49-F238E27FC236}">
                <a16:creationId xmlns:a16="http://schemas.microsoft.com/office/drawing/2014/main" id="{01EE9AF1-17D4-1411-C1AE-05CEFA82F0E2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elakukan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Import/Restore Database Staging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4D48BE-4054-9FD7-2C46-BD38E74C1495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1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778B53-F3BF-D78D-EA7F-F995C58016DF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404245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F17122-39B6-F5E4-E79A-495995D9AC82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40424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1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16">
            <a:extLst>
              <a:ext uri="{FF2B5EF4-FFF2-40B4-BE49-F238E27FC236}">
                <a16:creationId xmlns:a16="http://schemas.microsoft.com/office/drawing/2014/main" id="{68A7D5AA-4DBC-2C6D-F2C1-113474A1FA4B}"/>
              </a:ext>
            </a:extLst>
          </p:cNvPr>
          <p:cNvSpPr txBox="1"/>
          <p:nvPr/>
        </p:nvSpPr>
        <p:spPr>
          <a:xfrm>
            <a:off x="5468406" y="3142522"/>
            <a:ext cx="277918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3. Database Staging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sudah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berhasil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di-restore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7;p16">
                <a:extLst>
                  <a:ext uri="{FF2B5EF4-FFF2-40B4-BE49-F238E27FC236}">
                    <a16:creationId xmlns:a16="http://schemas.microsoft.com/office/drawing/2014/main" id="{F57A677E-1D51-D7F1-892F-69BB3E2849FB}"/>
                  </a:ext>
                </a:extLst>
              </p:cNvPr>
              <p:cNvSpPr txBox="1"/>
              <p:nvPr/>
            </p:nvSpPr>
            <p:spPr>
              <a:xfrm>
                <a:off x="794711" y="1847431"/>
                <a:ext cx="3777289" cy="2123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ubik" panose="020B0604020202020204" charset="-79"/>
                    <a:cs typeface="Rubik" panose="020B0604020202020204" charset="-79"/>
                  </a:rPr>
                  <a:t>Setelah </a:t>
                </a:r>
                <a:r>
                  <a:rPr lang="en-US" dirty="0" err="1">
                    <a:latin typeface="Rubik" panose="020B0604020202020204" charset="-79"/>
                    <a:cs typeface="Rubik" panose="020B0604020202020204" charset="-79"/>
                  </a:rPr>
                  <a:t>berhasil</a:t>
                </a:r>
                <a:r>
                  <a:rPr lang="en-US" dirty="0">
                    <a:latin typeface="Rubik" panose="020B0604020202020204" charset="-79"/>
                    <a:cs typeface="Rubik" panose="020B0604020202020204" charset="-79"/>
                  </a:rPr>
                  <a:t>, database yang </a:t>
                </a:r>
                <a:r>
                  <a:rPr lang="en-US" dirty="0" err="1">
                    <a:latin typeface="Rubik" panose="020B0604020202020204" charset="-79"/>
                    <a:cs typeface="Rubik" panose="020B0604020202020204" charset="-79"/>
                  </a:rPr>
                  <a:t>baru</a:t>
                </a:r>
                <a:r>
                  <a:rPr lang="en-US" dirty="0">
                    <a:latin typeface="Rubik" panose="020B0604020202020204" charset="-79"/>
                    <a:cs typeface="Rubik" panose="020B0604020202020204" charset="-79"/>
                  </a:rPr>
                  <a:t> </a:t>
                </a:r>
                <a:r>
                  <a:rPr lang="en-US" dirty="0" err="1">
                    <a:latin typeface="Rubik" panose="020B0604020202020204" charset="-79"/>
                    <a:cs typeface="Rubik" panose="020B0604020202020204" charset="-79"/>
                  </a:rPr>
                  <a:t>saja</a:t>
                </a:r>
                <a:r>
                  <a:rPr lang="en-US" dirty="0">
                    <a:latin typeface="Rubik" panose="020B0604020202020204" charset="-79"/>
                    <a:cs typeface="Rubik" panose="020B0604020202020204" charset="-79"/>
                  </a:rPr>
                  <a:t> </a:t>
                </a:r>
                <a:r>
                  <a:rPr lang="en-US" dirty="0" err="1">
                    <a:latin typeface="Rubik" panose="020B0604020202020204" charset="-79"/>
                    <a:cs typeface="Rubik" panose="020B0604020202020204" charset="-79"/>
                  </a:rPr>
                  <a:t>dibuat</a:t>
                </a:r>
                <a:r>
                  <a:rPr lang="en-US" dirty="0">
                    <a:latin typeface="Rubik" panose="020B0604020202020204" charset="-79"/>
                    <a:cs typeface="Rubik" panose="020B0604020202020204" charset="-79"/>
                  </a:rPr>
                  <a:t> </a:t>
                </a:r>
                <a:r>
                  <a:rPr lang="en-US" dirty="0" err="1">
                    <a:latin typeface="Rubik" panose="020B0604020202020204" charset="-79"/>
                    <a:cs typeface="Rubik" panose="020B0604020202020204" charset="-79"/>
                  </a:rPr>
                  <a:t>akan</a:t>
                </a:r>
                <a:r>
                  <a:rPr lang="en-US" dirty="0">
                    <a:latin typeface="Rubik" panose="020B0604020202020204" charset="-79"/>
                    <a:cs typeface="Rubik" panose="020B0604020202020204" charset="-79"/>
                  </a:rPr>
                  <a:t> </a:t>
                </a:r>
                <a:r>
                  <a:rPr lang="en-US" dirty="0" err="1">
                    <a:latin typeface="Rubik" panose="020B0604020202020204" charset="-79"/>
                    <a:cs typeface="Rubik" panose="020B0604020202020204" charset="-79"/>
                  </a:rPr>
                  <a:t>muncul</a:t>
                </a:r>
                <a:r>
                  <a:rPr lang="en-US" dirty="0">
                    <a:latin typeface="Rubik" panose="020B0604020202020204" charset="-79"/>
                    <a:cs typeface="Rubik" panose="020B0604020202020204" charset="-79"/>
                  </a:rPr>
                  <a:t> pada </a:t>
                </a:r>
                <a:r>
                  <a:rPr lang="en-US" dirty="0" err="1">
                    <a:latin typeface="Rubik" panose="020B0604020202020204" charset="-79"/>
                    <a:cs typeface="Rubik" panose="020B0604020202020204" charset="-79"/>
                  </a:rPr>
                  <a:t>bagian</a:t>
                </a:r>
                <a:r>
                  <a:rPr lang="en-US" dirty="0">
                    <a:latin typeface="Rubik" panose="020B0604020202020204" charset="-79"/>
                    <a:cs typeface="Rubik" panose="020B0604020202020204" charset="-79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cs typeface="Rubik" panose="020B0604020202020204" charset="-79"/>
                  </a:rPr>
                  <a:t>Databases </a:t>
                </a:r>
                <a:r>
                  <a:rPr lang="en-US" dirty="0">
                    <a:latin typeface="Rubik" panose="020B0604020202020204" charset="-79"/>
                    <a:cs typeface="Rubik" panose="020B0604020202020204" charset="-79"/>
                  </a:rPr>
                  <a:t>(</a:t>
                </a:r>
                <a:r>
                  <a:rPr lang="en-US" dirty="0" err="1">
                    <a:latin typeface="Rubik" panose="020B0604020202020204" charset="-79"/>
                    <a:cs typeface="Rubik" panose="020B0604020202020204" charset="-79"/>
                  </a:rPr>
                  <a:t>gambar</a:t>
                </a:r>
                <a:r>
                  <a:rPr lang="en-US" dirty="0">
                    <a:latin typeface="Rubik" panose="020B0604020202020204" charset="-79"/>
                    <a:cs typeface="Rubik" panose="020B0604020202020204" charset="-79"/>
                  </a:rPr>
                  <a:t> 3).</a:t>
                </a: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endParaRP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Untuk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melihat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informasi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dari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database </a:t>
                </a:r>
                <a:r>
                  <a:rPr lang="en-US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Staging 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: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Klik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Staging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ubik" panose="020B0604020202020204" charset="-79"/>
                        <a:sym typeface="Rubik"/>
                      </a:rPr>
                      <m:t>→</m:t>
                    </m:r>
                  </m:oMath>
                </a14:m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klik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kanan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pada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Database Diagrams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ubik" panose="020B0604020202020204" charset="-79"/>
                        <a:sym typeface="Rubik"/>
                      </a:rPr>
                      <m:t>→</m:t>
                    </m:r>
                  </m:oMath>
                </a14:m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pilih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diagramnya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.</a:t>
                </a:r>
              </a:p>
            </p:txBody>
          </p:sp>
        </mc:Choice>
        <mc:Fallback xmlns="">
          <p:sp>
            <p:nvSpPr>
              <p:cNvPr id="5" name="Google Shape;97;p16">
                <a:extLst>
                  <a:ext uri="{FF2B5EF4-FFF2-40B4-BE49-F238E27FC236}">
                    <a16:creationId xmlns:a16="http://schemas.microsoft.com/office/drawing/2014/main" id="{F57A677E-1D51-D7F1-892F-69BB3E284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11" y="1847431"/>
                <a:ext cx="3777289" cy="2123628"/>
              </a:xfrm>
              <a:prstGeom prst="rect">
                <a:avLst/>
              </a:prstGeom>
              <a:blipFill>
                <a:blip r:embed="rId5"/>
                <a:stretch>
                  <a:fillRect l="-484" r="-4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371397D-11D8-A08C-D54B-7C70378A9E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" t="12795" r="76015" b="67066"/>
          <a:stretch/>
        </p:blipFill>
        <p:spPr>
          <a:xfrm>
            <a:off x="5782866" y="2039770"/>
            <a:ext cx="2150269" cy="1035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Google Shape;95;p16">
            <a:extLst>
              <a:ext uri="{FF2B5EF4-FFF2-40B4-BE49-F238E27FC236}">
                <a16:creationId xmlns:a16="http://schemas.microsoft.com/office/drawing/2014/main" id="{41627A32-2DA2-4CBC-D1B1-49D388CD3AF0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elakukan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Import/Restore Database Staging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6EBB92-C78D-E768-EC1B-1CD5DF7E3D81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1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0AB247-65F3-FA8D-63CA-8C4970D646A3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404245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D96E21-3528-26C5-C9C6-6E8DBB178180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40424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76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7;p16">
            <a:extLst>
              <a:ext uri="{FF2B5EF4-FFF2-40B4-BE49-F238E27FC236}">
                <a16:creationId xmlns:a16="http://schemas.microsoft.com/office/drawing/2014/main" id="{F57A677E-1D51-D7F1-892F-69BB3E2849FB}"/>
              </a:ext>
            </a:extLst>
          </p:cNvPr>
          <p:cNvSpPr txBox="1"/>
          <p:nvPr/>
        </p:nvSpPr>
        <p:spPr>
          <a:xfrm>
            <a:off x="794711" y="1847431"/>
            <a:ext cx="3777289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Database </a:t>
            </a:r>
            <a:r>
              <a:rPr lang="en-US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Staging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berisi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satu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buah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Fact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yaitu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: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sales_order</a:t>
            </a:r>
            <a:endParaRPr lang="en-US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Serta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tiga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buah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Dimension</a:t>
            </a:r>
            <a:r>
              <a:rPr lang="en-US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: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customer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product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status_order</a:t>
            </a:r>
            <a:endParaRPr lang="en-US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4C9C3-330E-6E05-1F31-015BF6F4F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21" t="29861" r="19974" b="19305"/>
          <a:stretch/>
        </p:blipFill>
        <p:spPr>
          <a:xfrm>
            <a:off x="5139345" y="1788128"/>
            <a:ext cx="3209944" cy="2614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97;p16">
            <a:extLst>
              <a:ext uri="{FF2B5EF4-FFF2-40B4-BE49-F238E27FC236}">
                <a16:creationId xmlns:a16="http://schemas.microsoft.com/office/drawing/2014/main" id="{846CC989-88FF-4095-583E-C71F38EBC474}"/>
              </a:ext>
            </a:extLst>
          </p:cNvPr>
          <p:cNvSpPr txBox="1"/>
          <p:nvPr/>
        </p:nvSpPr>
        <p:spPr>
          <a:xfrm>
            <a:off x="5040263" y="4502574"/>
            <a:ext cx="340810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4.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Tampilan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diagram database Staging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D67D0FB0-C036-C769-1774-9170C39606FD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elakukan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Import/Restore Database Staging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963379-55E8-4265-7C97-F9935CB4D209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1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100282-FED4-4FE8-DB6D-AB793196D024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404245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00DB12-2644-3D26-46ED-5DFCE580F2D8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40424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68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7;p16">
            <a:extLst>
              <a:ext uri="{FF2B5EF4-FFF2-40B4-BE49-F238E27FC236}">
                <a16:creationId xmlns:a16="http://schemas.microsoft.com/office/drawing/2014/main" id="{846CC989-88FF-4095-583E-C71F38EBC474}"/>
              </a:ext>
            </a:extLst>
          </p:cNvPr>
          <p:cNvSpPr txBox="1"/>
          <p:nvPr/>
        </p:nvSpPr>
        <p:spPr>
          <a:xfrm>
            <a:off x="5328520" y="4542337"/>
            <a:ext cx="340810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6.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Membuat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database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melalui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query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66B12B-44A2-CB07-2AD8-858B7BE663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" t="12639" r="76016" b="51111"/>
          <a:stretch/>
        </p:blipFill>
        <p:spPr>
          <a:xfrm>
            <a:off x="5961010" y="1508171"/>
            <a:ext cx="2143125" cy="1864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C20697-29EA-F844-477A-4A0F612AFE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11" t="12499" r="53470" b="78159"/>
          <a:stretch/>
        </p:blipFill>
        <p:spPr>
          <a:xfrm>
            <a:off x="5961010" y="3967975"/>
            <a:ext cx="2143125" cy="541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7;p16">
                <a:extLst>
                  <a:ext uri="{FF2B5EF4-FFF2-40B4-BE49-F238E27FC236}">
                    <a16:creationId xmlns:a16="http://schemas.microsoft.com/office/drawing/2014/main" id="{9A1FC457-1849-3736-C449-53622CE24E3C}"/>
                  </a:ext>
                </a:extLst>
              </p:cNvPr>
              <p:cNvSpPr txBox="1"/>
              <p:nvPr/>
            </p:nvSpPr>
            <p:spPr>
              <a:xfrm>
                <a:off x="794712" y="1847431"/>
                <a:ext cx="4007143" cy="2769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Membuat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database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dapat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dilakukan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melalui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dua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cara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:</a:t>
                </a: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endParaRP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Secara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manual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melalui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fitur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Microsoft SQL Server Management Studio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Klik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kanan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Databases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ubik" panose="020B0604020202020204" charset="-79"/>
                        <a:sym typeface="Rubik"/>
                      </a:rPr>
                      <m:t>→</m:t>
                    </m:r>
                  </m:oMath>
                </a14:m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New Database.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Isi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judul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database dan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deskripsinya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.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Klik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b="1" i="1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OK.</a:t>
                </a: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i="1" dirty="0"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endParaRPr>
              </a:p>
              <a:p>
                <a:pPr lvl="0" algn="just" rtl="0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endParaRPr>
              </a:p>
              <a:p>
                <a:pPr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Atau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dengan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mengetik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query</a:t>
                </a:r>
              </a:p>
              <a:p>
                <a:pPr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CREATE DATABASE </a:t>
                </a:r>
                <a:r>
                  <a:rPr lang="en-US" dirty="0" err="1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DWH_Project</a:t>
                </a:r>
                <a:r>
                  <a:rPr lang="en-US" dirty="0"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;</a:t>
                </a:r>
              </a:p>
            </p:txBody>
          </p:sp>
        </mc:Choice>
        <mc:Fallback xmlns="">
          <p:sp>
            <p:nvSpPr>
              <p:cNvPr id="4" name="Google Shape;97;p16">
                <a:extLst>
                  <a:ext uri="{FF2B5EF4-FFF2-40B4-BE49-F238E27FC236}">
                    <a16:creationId xmlns:a16="http://schemas.microsoft.com/office/drawing/2014/main" id="{9A1FC457-1849-3736-C449-53622CE24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12" y="1847431"/>
                <a:ext cx="4007143" cy="2769959"/>
              </a:xfrm>
              <a:prstGeom prst="rect">
                <a:avLst/>
              </a:prstGeom>
              <a:blipFill>
                <a:blip r:embed="rId7"/>
                <a:stretch>
                  <a:fillRect l="-456" r="-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7;p16">
            <a:extLst>
              <a:ext uri="{FF2B5EF4-FFF2-40B4-BE49-F238E27FC236}">
                <a16:creationId xmlns:a16="http://schemas.microsoft.com/office/drawing/2014/main" id="{30AF7A07-9277-2A18-5A7A-63C4966C6C1C}"/>
              </a:ext>
            </a:extLst>
          </p:cNvPr>
          <p:cNvSpPr txBox="1"/>
          <p:nvPr/>
        </p:nvSpPr>
        <p:spPr>
          <a:xfrm>
            <a:off x="5328520" y="3433485"/>
            <a:ext cx="340810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5.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Membuat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database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secara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manual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F237C6-CC95-5C99-BD12-932941359658}"/>
              </a:ext>
            </a:extLst>
          </p:cNvPr>
          <p:cNvCxnSpPr>
            <a:cxnSpLocks/>
          </p:cNvCxnSpPr>
          <p:nvPr/>
        </p:nvCxnSpPr>
        <p:spPr>
          <a:xfrm>
            <a:off x="4943475" y="2671763"/>
            <a:ext cx="7500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B7F2A-DF2E-D191-68A5-7E973FE3C9FD}"/>
              </a:ext>
            </a:extLst>
          </p:cNvPr>
          <p:cNvCxnSpPr>
            <a:cxnSpLocks/>
          </p:cNvCxnSpPr>
          <p:nvPr/>
        </p:nvCxnSpPr>
        <p:spPr>
          <a:xfrm>
            <a:off x="4186238" y="4267201"/>
            <a:ext cx="15073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Google Shape;95;p16">
            <a:extLst>
              <a:ext uri="{FF2B5EF4-FFF2-40B4-BE49-F238E27FC236}">
                <a16:creationId xmlns:a16="http://schemas.microsoft.com/office/drawing/2014/main" id="{E6326BF6-ABC3-1ED3-A5F5-6168A5F0B6DB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Database Warehouse 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DWH_Project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AFE91E-79B7-73CE-D7C4-B920A14417F1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2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CEBC36-5E1B-9ED4-4E71-51758B4ACE2A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5C959C-D77E-32F1-FEC4-6EB7F2FF839B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6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7;p16">
            <a:extLst>
              <a:ext uri="{FF2B5EF4-FFF2-40B4-BE49-F238E27FC236}">
                <a16:creationId xmlns:a16="http://schemas.microsoft.com/office/drawing/2014/main" id="{846CC989-88FF-4095-583E-C71F38EBC474}"/>
              </a:ext>
            </a:extLst>
          </p:cNvPr>
          <p:cNvSpPr txBox="1"/>
          <p:nvPr/>
        </p:nvSpPr>
        <p:spPr>
          <a:xfrm>
            <a:off x="4986068" y="4619351"/>
            <a:ext cx="340810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Gambar 7.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Membuat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isi</a:t>
            </a:r>
            <a:r>
              <a:rPr lang="en-US" sz="1000" i="1" dirty="0">
                <a:latin typeface="Rubik" panose="020B0604020202020204" charset="-79"/>
                <a:cs typeface="Rubik" panose="020B0604020202020204" charset="-79"/>
              </a:rPr>
              <a:t> database </a:t>
            </a:r>
            <a:r>
              <a:rPr lang="en-US" sz="1000" i="1" dirty="0" err="1">
                <a:latin typeface="Rubik" panose="020B0604020202020204" charset="-79"/>
                <a:cs typeface="Rubik" panose="020B0604020202020204" charset="-79"/>
              </a:rPr>
              <a:t>DWH_Project</a:t>
            </a:r>
            <a:endParaRPr sz="10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4" name="Google Shape;97;p16">
            <a:extLst>
              <a:ext uri="{FF2B5EF4-FFF2-40B4-BE49-F238E27FC236}">
                <a16:creationId xmlns:a16="http://schemas.microsoft.com/office/drawing/2014/main" id="{9A1FC457-1849-3736-C449-53622CE24E3C}"/>
              </a:ext>
            </a:extLst>
          </p:cNvPr>
          <p:cNvSpPr txBox="1"/>
          <p:nvPr/>
        </p:nvSpPr>
        <p:spPr>
          <a:xfrm>
            <a:off x="794712" y="1847431"/>
            <a:ext cx="3498681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membuat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Fact</a:t>
            </a:r>
            <a:r>
              <a:rPr lang="en-US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dan </a:t>
            </a:r>
            <a:r>
              <a:rPr lang="en-US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Dimension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dapat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dilakukan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dengan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mengetik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query 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CREATE TABLE 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[</a:t>
            </a:r>
            <a:r>
              <a:rPr lang="en-US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table_name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]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(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[</a:t>
            </a:r>
            <a:r>
              <a:rPr lang="en-US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column_name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] [</a:t>
            </a:r>
            <a:r>
              <a:rPr lang="en-US" i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data_type</a:t>
            </a: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]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3B876-5418-8640-FC5A-74EE8BC81F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32" t="12500" r="29836" b="22222"/>
          <a:stretch/>
        </p:blipFill>
        <p:spPr>
          <a:xfrm>
            <a:off x="4603783" y="1223018"/>
            <a:ext cx="4172679" cy="3357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95;p16">
            <a:extLst>
              <a:ext uri="{FF2B5EF4-FFF2-40B4-BE49-F238E27FC236}">
                <a16:creationId xmlns:a16="http://schemas.microsoft.com/office/drawing/2014/main" id="{AF910651-2B60-0D33-CA8C-DEBD6D9C8290}"/>
              </a:ext>
            </a:extLst>
          </p:cNvPr>
          <p:cNvSpPr txBox="1"/>
          <p:nvPr/>
        </p:nvSpPr>
        <p:spPr>
          <a:xfrm>
            <a:off x="794711" y="726925"/>
            <a:ext cx="4130523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2400" b="1" dirty="0">
                <a:latin typeface="Rubik" panose="020B0604020202020204" charset="-79"/>
                <a:cs typeface="Rubik" panose="020B0604020202020204" charset="-79"/>
              </a:rPr>
              <a:t> Database Warehouse </a:t>
            </a:r>
            <a:r>
              <a:rPr lang="en-ID" sz="2400" b="1" dirty="0" err="1">
                <a:latin typeface="Rubik" panose="020B0604020202020204" charset="-79"/>
                <a:cs typeface="Rubik" panose="020B0604020202020204" charset="-79"/>
              </a:rPr>
              <a:t>DWH_Project</a:t>
            </a:r>
            <a:endParaRPr sz="2400" b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9F9D2C-FF04-46E8-38FB-C1289AD526B2}"/>
              </a:ext>
            </a:extLst>
          </p:cNvPr>
          <p:cNvSpPr/>
          <p:nvPr/>
        </p:nvSpPr>
        <p:spPr>
          <a:xfrm>
            <a:off x="308936" y="956402"/>
            <a:ext cx="485775" cy="464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ubik" panose="020B0604020202020204" charset="-79"/>
                <a:cs typeface="Rubik" panose="020B0604020202020204" charset="-79"/>
              </a:rPr>
              <a:t>2</a:t>
            </a:r>
            <a:endParaRPr lang="en-ID" sz="2000" b="1" dirty="0"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ED4939-E96A-5423-64BE-D4CE3CA285D8}"/>
              </a:ext>
            </a:extLst>
          </p:cNvPr>
          <p:cNvCxnSpPr>
            <a:cxnSpLocks/>
          </p:cNvCxnSpPr>
          <p:nvPr/>
        </p:nvCxnSpPr>
        <p:spPr>
          <a:xfrm>
            <a:off x="882778" y="1622796"/>
            <a:ext cx="3582066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7A209F-ED0C-DF36-93A7-D1F0226095A4}"/>
              </a:ext>
            </a:extLst>
          </p:cNvPr>
          <p:cNvCxnSpPr>
            <a:cxnSpLocks/>
          </p:cNvCxnSpPr>
          <p:nvPr/>
        </p:nvCxnSpPr>
        <p:spPr>
          <a:xfrm>
            <a:off x="906590" y="1657106"/>
            <a:ext cx="3608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1701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1103</Words>
  <Application>Microsoft Office PowerPoint</Application>
  <PresentationFormat>On-screen Show (16:9)</PresentationFormat>
  <Paragraphs>171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Cambria Math</vt:lpstr>
      <vt:lpstr>Rubik</vt:lpstr>
      <vt:lpstr>Rubik SemiBold</vt:lpstr>
      <vt:lpstr>Arial</vt:lpstr>
      <vt:lpstr>Rubik Medium</vt:lpstr>
      <vt:lpstr>Rubik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prasetyakartikaputra</cp:lastModifiedBy>
  <cp:revision>37</cp:revision>
  <dcterms:modified xsi:type="dcterms:W3CDTF">2023-09-14T09:42:40Z</dcterms:modified>
</cp:coreProperties>
</file>